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301" r:id="rId6"/>
    <p:sldId id="298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9" r:id="rId15"/>
    <p:sldId id="309" r:id="rId16"/>
    <p:sldId id="310" r:id="rId17"/>
    <p:sldId id="315" r:id="rId18"/>
    <p:sldId id="311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3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Buon pomeriggio,</a:t>
            </a:r>
            <a:r>
              <a:rPr lang="it-IT" baseline="0" dirty="0"/>
              <a:t> ringrazio il Dr De Luca per l’iniziativa e l’organizzazione del meeting, il prof </a:t>
            </a:r>
            <a:r>
              <a:rPr lang="it-IT" baseline="0" dirty="0" err="1"/>
              <a:t>Vindigni</a:t>
            </a:r>
            <a:r>
              <a:rPr lang="it-IT" baseline="0" dirty="0"/>
              <a:t> e il prof Bassetto per avermi invitato ad aprire questa sessione pomeridiana con il patrocinio SICOB SICPRE ed avermi dato l’onore di introdurre il ruolo della chirurgia plastica nel calo </a:t>
            </a:r>
            <a:r>
              <a:rPr lang="it-IT" baseline="0" dirty="0" err="1"/>
              <a:t>pnderale</a:t>
            </a:r>
            <a:r>
              <a:rPr lang="it-IT" baseline="0" dirty="0"/>
              <a:t> dopo la chirurgia </a:t>
            </a:r>
            <a:r>
              <a:rPr lang="it-IT" baseline="0" dirty="0" err="1"/>
              <a:t>bariatrica</a:t>
            </a:r>
            <a:r>
              <a:rPr lang="it-IT" baseline="0" dirty="0"/>
              <a:t>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0348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  dalla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mobilità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 vita sociale e nelle attività quotidiane, contribuendo in modo sostanziale al benessere globale dei pazienti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6392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.. Anche se studi condotti su diversi indicatori di natura metabolica come i livelli di insulina, leptina, LDL e glucosio comunque suggeriscono come interventi di </a:t>
            </a:r>
            <a:r>
              <a:rPr lang="it-IT" dirty="0" err="1"/>
              <a:t>addominoplastica</a:t>
            </a:r>
            <a:r>
              <a:rPr lang="it-IT" dirty="0"/>
              <a:t> alla fine non portino a significative variazioni di parametri metabolici e come i definitiva siano i miglioramenti della qualità di vita e degli aspetti </a:t>
            </a:r>
            <a:r>
              <a:rPr lang="it-IT" dirty="0" err="1"/>
              <a:t>psico</a:t>
            </a:r>
            <a:r>
              <a:rPr lang="it-IT" dirty="0"/>
              <a:t> sociologici e </a:t>
            </a:r>
            <a:r>
              <a:rPr lang="it-IT" dirty="0" err="1"/>
              <a:t>compotamentali</a:t>
            </a:r>
            <a:r>
              <a:rPr lang="it-IT" dirty="0"/>
              <a:t> i responsabili della stabilità dei </a:t>
            </a:r>
            <a:r>
              <a:rPr lang="it-IT" dirty="0" err="1"/>
              <a:t>risutati</a:t>
            </a:r>
            <a:r>
              <a:rPr lang="it-IT" dirty="0"/>
              <a:t> ponderali post </a:t>
            </a:r>
            <a:r>
              <a:rPr lang="it-IT" dirty="0" err="1"/>
              <a:t>bariatrici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359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linee guida cliniche raccomandano che i pazienti post-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debbano raggiungere un peso stabile e siano in buone condizioni nutrizionali prima di sottoporsi a chirurgia plastica ricostruttiva. 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approccio mira a ridurre i rischi chirurgici e a ottimizzare i risultati estetici e funzionali [6].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286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Pertanto. i</a:t>
            </a:r>
            <a:r>
              <a:rPr lang="it-IT" dirty="0"/>
              <a:t>ndipendentemente </a:t>
            </a:r>
            <a:r>
              <a:rPr lang="it-IT" dirty="0" err="1"/>
              <a:t>dall</a:t>
            </a:r>
            <a:r>
              <a:rPr lang="it-IT" dirty="0"/>
              <a:t> effetto sul peso,</a:t>
            </a:r>
            <a:r>
              <a:rPr lang="it-IT" baseline="0" dirty="0"/>
              <a:t> personalmente sono convinto che</a:t>
            </a:r>
            <a:r>
              <a:rPr lang="it-IT" dirty="0"/>
              <a:t> il contributo della chirurgia plastica al benessere generale del paziente sia  ben documentato sia in letteratura sia</a:t>
            </a:r>
            <a:r>
              <a:rPr lang="it-IT" baseline="0" dirty="0"/>
              <a:t> nella mia attività clinica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5951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Molti riportano un miglioramento dell’autostima, della vita sociale, della mobilità e dell’attività fisica quotidiana</a:t>
            </a:r>
            <a:r>
              <a:rPr lang="it-IT" baseline="0" dirty="0"/>
              <a:t> come prima abbiamo illustrato</a:t>
            </a:r>
            <a:endParaRPr lang="it-IT" dirty="0"/>
          </a:p>
          <a:p>
            <a:r>
              <a:rPr lang="it-IT" dirty="0"/>
              <a:t>Tutti questi fattori – anche se indiretti –   comunque giocano un ruolo</a:t>
            </a:r>
            <a:r>
              <a:rPr lang="it-IT" baseline="0" dirty="0"/>
              <a:t> </a:t>
            </a:r>
            <a:r>
              <a:rPr lang="it-IT" baseline="0" dirty="0" err="1"/>
              <a:t>fondamemtale</a:t>
            </a:r>
            <a:r>
              <a:rPr lang="it-IT" dirty="0"/>
              <a:t> nel consolidare il risultato </a:t>
            </a:r>
            <a:r>
              <a:rPr lang="it-IT" dirty="0" err="1"/>
              <a:t>bariatrico</a:t>
            </a:r>
            <a:r>
              <a:rPr lang="it-IT" dirty="0"/>
              <a:t> e promuovere uno stile di vita attivo e sostenibile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0696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conclusione, il take home </a:t>
            </a:r>
            <a:r>
              <a:rPr lang="it-IT" dirty="0" err="1"/>
              <a:t>message</a:t>
            </a:r>
            <a:r>
              <a:rPr lang="it-IT" dirty="0"/>
              <a:t> deve essere a mio parere che la chirurgia plastica post-</a:t>
            </a:r>
            <a:r>
              <a:rPr lang="it-IT" dirty="0" err="1"/>
              <a:t>bariatrica</a:t>
            </a:r>
            <a:r>
              <a:rPr lang="it-IT" dirty="0"/>
              <a:t> non è solo un’opzione estetica, ma uno strumento multidimensionale.</a:t>
            </a:r>
          </a:p>
          <a:p>
            <a:r>
              <a:rPr lang="it-IT" dirty="0"/>
              <a:t>Offre benefici funzionali, psicologici e potenzialmente anche un supporto al mantenimento ponderale, seppur non universalmente dimostrato.</a:t>
            </a:r>
          </a:p>
          <a:p>
            <a:r>
              <a:rPr lang="it-IT" dirty="0"/>
              <a:t>È fondamentale selezionare accuratamente i pazienti, valutare la stabilità del peso, lo stato nutrizionale e la motivazione personale.</a:t>
            </a:r>
          </a:p>
          <a:p>
            <a:r>
              <a:rPr lang="it-IT" dirty="0"/>
              <a:t>Solo così possiamo garantire risultati sicuri e duraturi controllando le complicanze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9729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Voglio</a:t>
            </a:r>
            <a:r>
              <a:rPr lang="it-IT" baseline="0" dirty="0"/>
              <a:t> ringraziare tutti per la cortese  l’attenzione e rimango a </a:t>
            </a:r>
            <a:r>
              <a:rPr lang="it-IT" baseline="0" dirty="0" err="1"/>
              <a:t>dipsosizione</a:t>
            </a:r>
            <a:r>
              <a:rPr lang="it-IT" baseline="0" dirty="0"/>
              <a:t> per rispondere ad </a:t>
            </a:r>
            <a:r>
              <a:rPr lang="it-IT" baseline="0"/>
              <a:t>eventuali domande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71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volgiamo tediare il pubblico ancora in fase digestiva e portarlo alla sonnolenza post prandiale ne vogliamo togliere spazio  a relazioni che si prefigurano stimolanti , pertanto cercheremo in questi pochi minuti di rispondere alla domanda per la quale sono stato chiamato andando specificatamente a valutare in base alla più recente letteratura prima e poi anche alla esperienza del nostro centro quale sia il ruolo delle procedure di body </a:t>
            </a:r>
            <a:r>
              <a:rPr lang="it-IT" dirty="0" err="1"/>
              <a:t>contouring</a:t>
            </a:r>
            <a:r>
              <a:rPr lang="it-IT" dirty="0"/>
              <a:t> della chirurgia plastica nel mantenimento del risultato ponderale dopo interventi di chirurgia </a:t>
            </a:r>
            <a:r>
              <a:rPr lang="it-IT" dirty="0" err="1"/>
              <a:t>bariatica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762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 evidenze a favore della importanza della chirurgia plastica nel mantenimento del peso 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studio pubblicato nel 2020 su pazienti sottoposti a bypass gastrico (RYGB) ha evidenziato che coloro che hanno effettuato interventi di chirurgia plastica post-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mostravano un migliore controllo del peso nel tempo, con una differenza significativa dell’indice di massa corporea (BMI) rispetto a chi non si era sottoposto a questi interventi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4169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un’altra pubblicazione, è emersa una correlazione tra procedure come l’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addominoplastica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una maggiore stabilità della perdita di peso. La rimozione dell’eccesso cutaneo, infatti, sembra ridurre il disagio fisico e psicologico, facilitando così la gestione del peso [2].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152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 rilevato</a:t>
            </a:r>
            <a:r>
              <a:rPr lang="it-I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tuttavia dei </a:t>
            </a:r>
            <a:r>
              <a:rPr lang="it-IT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risutati</a:t>
            </a:r>
            <a:r>
              <a:rPr lang="it-I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contrastanti in quanto 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tutti gli studi sono concordi. Alcuni lavori non hanno riscontrato un legame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diretto della chirurgia plastica sul mantenimento del peso nel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lungo periodo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particolare, uno studio recente del 2023 pubblicato su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and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Reconstructive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Surgery da parte del Montefiore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center di NY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concluso che i benefici della chirurgia plastica post-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erano principalmente legati alla qualità della vita, senza effetti significativi sulla perdita di peso a lungo termine 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studio giunge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alla conclusione affermando che ,i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contrastro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gli studi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  le procedure di body </a:t>
            </a:r>
            <a:r>
              <a:rPr lang="it-IT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conutouring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portano ad una perdita di peso ne ad un mantenimento dello stesso   in quanto  i</a:t>
            </a:r>
            <a:r>
              <a:rPr lang="it-IT" dirty="0"/>
              <a:t> benefici sembrano più legati alla qualità della vita che non a un vero effetto metabolico.</a:t>
            </a:r>
          </a:p>
          <a:p>
            <a:r>
              <a:rPr lang="it-IT" dirty="0"/>
              <a:t>Questi risultati ci ricordano l’importanza di interpretare i dati con cautela e di distinguere tra associazione e nesso di causalità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8828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Fino ad ora</a:t>
            </a:r>
            <a:r>
              <a:rPr lang="it-IT" baseline="0" dirty="0"/>
              <a:t> abbiamo visto una breve carrellata su quanto pubblicato nel mondo scientifico, ma mi viene fatta una precisa domanda e mi viene chiesto di prendere una posizione in questa presentazione, una domanda a cui devo dare anche una risposta basata sia sulle evidenze  che sulla esperienza personale, una risposta che poi potrebbe aprire una discussione ed un confronto spero costruttivo. </a:t>
            </a:r>
          </a:p>
          <a:p>
            <a:r>
              <a:rPr lang="it-IT" baseline="0" dirty="0"/>
              <a:t>Cosa ne penso io, cosa pensiamo noi a Vicenza sul ruolo della chirurgia plastica nel paziente post </a:t>
            </a:r>
            <a:r>
              <a:rPr lang="it-IT" baseline="0" dirty="0" err="1"/>
              <a:t>bariatrico</a:t>
            </a:r>
            <a:r>
              <a:rPr lang="it-IT" baseline="0" dirty="0"/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5420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 nostra attività quotidiana ci vengono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incontro  le analisi multifattoriali effettuate in altri centri che hanno una casistica di maggior rilievo rispetto a quella mia personale, ma che comunque rispecchiano quella che si dimostra anche la nostra, anche la mia personale convinzione.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Indipendentemente dal peso, i benefici psicologici e funzionali della chirurgia plastica post-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ben documentati.</a:t>
            </a:r>
            <a:br>
              <a:rPr lang="it-IT" dirty="0"/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 studi mostrano miglioramenti nell’autostima, nella percezione della propria immagine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corporea e nella salute mentale dopo gli interventi di rimodellamento corporeo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2391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stesso studio preso in esame analizza</a:t>
            </a:r>
            <a:r>
              <a:rPr lang="it-IT" baseline="0" dirty="0"/>
              <a:t> il benessere psicologico dei pazienti andati incontro a body </a:t>
            </a:r>
            <a:r>
              <a:rPr lang="it-IT" baseline="0" dirty="0" err="1"/>
              <a:t>contouring</a:t>
            </a:r>
            <a:r>
              <a:rPr lang="it-IT" baseline="0" dirty="0"/>
              <a:t> affermando un netto miglioramento della qualità di vita e sulla riduzione dei livelli di ansia nella popolazione presa in esame senza però incidere sul rate della depressione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875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Inoltre, si osservano miglioramenti in moltissimi ambiti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analisi, a partire dal benessere psicosociale legato al </a:t>
            </a:r>
            <a:r>
              <a:rPr lang="it-IT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milgioramento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della percezione della propria immagine corporea e della  conseguente salute mentale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59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178" y="758952"/>
            <a:ext cx="6688822" cy="3749548"/>
          </a:xfrm>
        </p:spPr>
        <p:txBody>
          <a:bodyPr>
            <a:normAutofit fontScale="90000"/>
          </a:bodyPr>
          <a:lstStyle/>
          <a:p>
            <a:r>
              <a:rPr lang="it-IT" dirty="0"/>
              <a:t>RUOLO DELLA CHIRURGIA PLASTICA NEL CALO PONDERALE DOPO CHIRURGIA BARIATRICA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624" y="4508499"/>
            <a:ext cx="5537827" cy="2349501"/>
          </a:xfrm>
        </p:spPr>
        <p:txBody>
          <a:bodyPr>
            <a:normAutofit fontScale="85000" lnSpcReduction="1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Yuri </a:t>
            </a:r>
            <a:r>
              <a:rPr lang="it-IT" sz="2800" b="1" dirty="0" err="1">
                <a:solidFill>
                  <a:srgbClr val="00ACB6"/>
                </a:solidFill>
              </a:rPr>
              <a:t>cempellin</a:t>
            </a:r>
            <a:endParaRPr lang="it-IT" sz="2800" b="1" dirty="0">
              <a:solidFill>
                <a:srgbClr val="00ACB6"/>
              </a:solidFill>
            </a:endParaRPr>
          </a:p>
          <a:p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000" b="1" dirty="0">
                <a:solidFill>
                  <a:srgbClr val="00ACB6"/>
                </a:solidFill>
              </a:rPr>
              <a:t>U.O.C. Chirurgia plastica ricostruttiva</a:t>
            </a:r>
          </a:p>
          <a:p>
            <a:r>
              <a:rPr lang="it-IT" sz="2000" b="1" dirty="0">
                <a:solidFill>
                  <a:srgbClr val="00ACB6"/>
                </a:solidFill>
              </a:rPr>
              <a:t>azienda AULSS8 Vicenza</a:t>
            </a:r>
          </a:p>
          <a:p>
            <a:r>
              <a:rPr lang="it-IT" sz="2000" b="1" dirty="0">
                <a:solidFill>
                  <a:srgbClr val="00ACB6"/>
                </a:solidFill>
              </a:rPr>
              <a:t>Direttore Leonardo sartore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9518C-96FB-4A5E-8C2D-1ED58DA0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sulla attività fisica...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EEE0A14-C2E4-46B7-9937-D917DBE2E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021" y="1995099"/>
            <a:ext cx="5792008" cy="32961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B1038A-9BD4-47AA-A7E3-220FDFF22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229" y="357723"/>
            <a:ext cx="5250569" cy="65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61B60-75A0-4038-85F2-A83CD53C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impatto su attività metabolica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B52C7B-55DF-4BD5-9C66-B0FDDAEBC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5"/>
          <a:stretch/>
        </p:blipFill>
        <p:spPr>
          <a:xfrm>
            <a:off x="385433" y="2108200"/>
            <a:ext cx="6878010" cy="17196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FB47BB-A1A5-45F9-A3F7-33F361202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9" t="11530" r="1900" b="20530"/>
          <a:stretch/>
        </p:blipFill>
        <p:spPr>
          <a:xfrm>
            <a:off x="510158" y="4294924"/>
            <a:ext cx="4235097" cy="16246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210D29-0BA2-48B2-AEF4-CA701A0E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870" y="4226316"/>
            <a:ext cx="6768170" cy="22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74BD6-981F-40EE-89EC-64BF2882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ci dicono le linee guida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04B1C68-E22F-42D8-8994-2317BD888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1996440"/>
            <a:ext cx="4481662" cy="37607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F5B15A-30AF-4CEA-AB6D-63369634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77" y="1731548"/>
            <a:ext cx="5315711" cy="51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251FA-C47C-4120-8E45-D6F1EF2E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 </a:t>
            </a:r>
            <a:r>
              <a:rPr lang="it-IT" dirty="0"/>
              <a:t>Importanza della Chirurgia Plastica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6C95C-B0C2-45FA-9118-ABDB89DB4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6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05881-1292-4F65-ABFC-601855D9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4D89D1A-612C-4B5C-B3BC-511873B0C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t="11609" r="13214" b="6710"/>
          <a:stretch/>
        </p:blipFill>
        <p:spPr>
          <a:xfrm>
            <a:off x="9256425" y="1258562"/>
            <a:ext cx="2236186" cy="2099905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068F59-331B-465C-9ACA-39FD7495B8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-1" r="27238" b="26198"/>
          <a:stretch/>
        </p:blipFill>
        <p:spPr>
          <a:xfrm>
            <a:off x="6766100" y="1274532"/>
            <a:ext cx="2481779" cy="20839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CE10D8-B63E-4BCA-9957-E0D822687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r="25906" b="24710"/>
          <a:stretch/>
        </p:blipFill>
        <p:spPr>
          <a:xfrm>
            <a:off x="6766101" y="3429000"/>
            <a:ext cx="2481779" cy="24135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326E9D-7EEF-4B65-AC7A-27348A513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28187" b="9460"/>
          <a:stretch/>
        </p:blipFill>
        <p:spPr>
          <a:xfrm>
            <a:off x="9326881" y="3428999"/>
            <a:ext cx="2085200" cy="2413535"/>
          </a:xfrm>
          <a:prstGeom prst="rect">
            <a:avLst/>
          </a:prstGeom>
        </p:spPr>
      </p:pic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6731667E-4D3E-42D8-9A25-E1C6BD15CC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1017" r="19520" b="-1098"/>
          <a:stretch/>
        </p:blipFill>
        <p:spPr>
          <a:xfrm>
            <a:off x="2929587" y="2090333"/>
            <a:ext cx="1799924" cy="21656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F1E80EE-576A-47FC-9699-59D0CB3F80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539" r="23121" b="15173"/>
          <a:stretch/>
        </p:blipFill>
        <p:spPr>
          <a:xfrm>
            <a:off x="667991" y="2059462"/>
            <a:ext cx="1809413" cy="216568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C33A098-6CA8-45FB-A965-0B5D9FCF3D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9" t="-2016" r="12457" b="6148"/>
          <a:stretch/>
        </p:blipFill>
        <p:spPr>
          <a:xfrm>
            <a:off x="2929587" y="4256017"/>
            <a:ext cx="1809414" cy="21995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4A8D0E-73A8-4E53-9C6F-1FDE69D128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13756" r="19743"/>
          <a:stretch/>
        </p:blipFill>
        <p:spPr>
          <a:xfrm>
            <a:off x="667991" y="4369430"/>
            <a:ext cx="1809413" cy="21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53EE7-8E0B-4465-89E5-E74F96A9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03EB9-9565-41A2-A9A6-3FA82C46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Chirurgia Plastica come strumento multidimensionale </a:t>
            </a:r>
          </a:p>
          <a:p>
            <a:endParaRPr lang="it-IT" dirty="0"/>
          </a:p>
          <a:p>
            <a:r>
              <a:rPr lang="it-IT" dirty="0"/>
              <a:t>Accurata selezione </a:t>
            </a:r>
          </a:p>
          <a:p>
            <a:endParaRPr lang="it-IT" dirty="0"/>
          </a:p>
          <a:p>
            <a:r>
              <a:rPr lang="it-IT" dirty="0"/>
              <a:t>Stabilità ponderale  e stato metabolico </a:t>
            </a:r>
          </a:p>
          <a:p>
            <a:endParaRPr lang="it-IT" dirty="0"/>
          </a:p>
          <a:p>
            <a:r>
              <a:rPr lang="it-IT" dirty="0"/>
              <a:t>Motivazioni personali del paziente </a:t>
            </a:r>
          </a:p>
        </p:txBody>
      </p:sp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3532CF03-4BAA-4558-835F-74D999109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10378" t="32249" r="7023"/>
          <a:stretch/>
        </p:blipFill>
        <p:spPr>
          <a:xfrm>
            <a:off x="9717174" y="2406923"/>
            <a:ext cx="2026099" cy="194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0F1BCCEB-5A16-42C6-9814-3368250D9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7" r="19977" b="28701"/>
          <a:stretch/>
        </p:blipFill>
        <p:spPr>
          <a:xfrm>
            <a:off x="7401553" y="2411469"/>
            <a:ext cx="2170860" cy="1939460"/>
          </a:xfrm>
          <a:prstGeom prst="rect">
            <a:avLst/>
          </a:prstGeom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9AC8FDDC-3672-4A41-94AB-4172FF382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7174" y="4503877"/>
            <a:ext cx="2057564" cy="212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7F514-DDC8-4616-91A6-50627F5453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26076" b="22633"/>
          <a:stretch/>
        </p:blipFill>
        <p:spPr>
          <a:xfrm>
            <a:off x="7401553" y="4507854"/>
            <a:ext cx="2170860" cy="21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6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402" y="1145405"/>
            <a:ext cx="6391175" cy="1771049"/>
          </a:xfrm>
        </p:spPr>
        <p:txBody>
          <a:bodyPr/>
          <a:lstStyle/>
          <a:p>
            <a:r>
              <a:rPr lang="it-IT" dirty="0"/>
              <a:t>Grazie per la cortese attenzione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8A00F-6931-4375-B2C2-0CF6B5030F1D}"/>
              </a:ext>
            </a:extLst>
          </p:cNvPr>
          <p:cNvSpPr txBox="1"/>
          <p:nvPr/>
        </p:nvSpPr>
        <p:spPr>
          <a:xfrm>
            <a:off x="7700211" y="5012235"/>
            <a:ext cx="42543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Dr Yuri Cempellin</a:t>
            </a:r>
          </a:p>
          <a:p>
            <a:endParaRPr lang="it-IT" dirty="0"/>
          </a:p>
          <a:p>
            <a:r>
              <a:rPr lang="it-IT" sz="1400" dirty="0"/>
              <a:t>Alta Specializzazione in Chirurgia Plastica Post </a:t>
            </a:r>
            <a:r>
              <a:rPr lang="it-IT" sz="1400" dirty="0" err="1"/>
              <a:t>Bariatrica</a:t>
            </a:r>
            <a:r>
              <a:rPr lang="it-IT" sz="1400" dirty="0"/>
              <a:t> </a:t>
            </a:r>
          </a:p>
          <a:p>
            <a:r>
              <a:rPr lang="it-IT" sz="1400" dirty="0"/>
              <a:t>UOC Chirurgia Plastica </a:t>
            </a:r>
            <a:r>
              <a:rPr lang="it-IT" sz="1400" dirty="0" err="1"/>
              <a:t>Riconstruttiva</a:t>
            </a:r>
            <a:endParaRPr lang="it-IT" sz="1400" dirty="0"/>
          </a:p>
          <a:p>
            <a:r>
              <a:rPr lang="it-IT" sz="1400" dirty="0"/>
              <a:t>AULSS 8 Vicenza </a:t>
            </a:r>
          </a:p>
          <a:p>
            <a:r>
              <a:rPr lang="it-IT" sz="1400" dirty="0"/>
              <a:t>Direttore Dr Leonardo Sartore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F8996-D065-408E-9B2C-1B505B6B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5460"/>
            <a:ext cx="10058400" cy="1450757"/>
          </a:xfrm>
        </p:spPr>
        <p:txBody>
          <a:bodyPr/>
          <a:lstStyle/>
          <a:p>
            <a:r>
              <a:rPr lang="it-IT" dirty="0"/>
              <a:t>Che ruolo ha la chirurgia plastica nel calo ponderale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DDCB1A-D912-4963-A6FB-53CB1835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3060833"/>
            <a:ext cx="7440329" cy="263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Ruolo nel mantenimento del risultato (stabilizzazione) dopo la chirurgia </a:t>
            </a:r>
            <a:r>
              <a:rPr lang="it-IT" sz="2400" dirty="0" err="1"/>
              <a:t>bariatrica</a:t>
            </a:r>
            <a:r>
              <a:rPr lang="it-IT" sz="2400" dirty="0"/>
              <a:t>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E53ECF-A1E1-4663-A180-E39B0779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71" y="3682559"/>
            <a:ext cx="3274226" cy="26341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2332BC-8C3D-4DBA-94A8-550B50A18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267" y="3682559"/>
            <a:ext cx="3141043" cy="28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936DD-4D68-48A9-A8B0-EE0E8A52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797" y="277428"/>
            <a:ext cx="6441637" cy="3151572"/>
          </a:xfrm>
        </p:spPr>
        <p:txBody>
          <a:bodyPr>
            <a:normAutofit fontScale="90000"/>
          </a:bodyPr>
          <a:lstStyle/>
          <a:p>
            <a:r>
              <a:rPr lang="it-IT" dirty="0"/>
              <a:t>La chirurgia plastica gioca un ruolo di mantenimento del peso nel tempo nel paziente post </a:t>
            </a:r>
            <a:r>
              <a:rPr lang="it-IT" dirty="0" err="1"/>
              <a:t>bariatrico</a:t>
            </a:r>
            <a:r>
              <a:rPr lang="it-IT" dirty="0"/>
              <a:t> 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32EDC4-0580-4E0C-8A9A-F3DF27D37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256" y="1794035"/>
            <a:ext cx="3857657" cy="48491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EF5A9F-7604-4DC1-B971-5C378478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898" y="4128504"/>
            <a:ext cx="6237497" cy="22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A9A2A0D-9DEE-44C6-8044-F40C09E8C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675" y="2823099"/>
            <a:ext cx="6827277" cy="376078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AB6AD65-21A7-416B-B310-B8CE0568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0" y="287338"/>
            <a:ext cx="9823713" cy="2535761"/>
          </a:xfrm>
        </p:spPr>
        <p:txBody>
          <a:bodyPr>
            <a:normAutofit/>
          </a:bodyPr>
          <a:lstStyle/>
          <a:p>
            <a:r>
              <a:rPr lang="it-IT" dirty="0"/>
              <a:t>L’</a:t>
            </a:r>
            <a:r>
              <a:rPr lang="it-IT" dirty="0" err="1"/>
              <a:t>addominoplastica</a:t>
            </a:r>
            <a:r>
              <a:rPr lang="it-IT" dirty="0"/>
              <a:t> correla con una maggiore stabilità di peso nel paziente post </a:t>
            </a:r>
            <a:r>
              <a:rPr lang="it-IT" dirty="0" err="1"/>
              <a:t>bariatrico</a:t>
            </a:r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7C3EAC-0857-41E4-817F-AA42C56D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99" y="4534504"/>
            <a:ext cx="5592932" cy="203615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6AD930D-6A78-4EB2-9571-350EB909C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019" y="2057087"/>
            <a:ext cx="3346344" cy="24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423BB-643E-4A24-A532-222F3A90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690277"/>
          </a:xfrm>
        </p:spPr>
        <p:txBody>
          <a:bodyPr>
            <a:normAutofit/>
          </a:bodyPr>
          <a:lstStyle/>
          <a:p>
            <a:r>
              <a:rPr lang="it-IT" dirty="0"/>
              <a:t>La chirurgia plastica potrebbe non avere un impatto diretto nel mantenimento del peso corporeo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9AD8045-F675-4D21-9F13-D847B4C6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880" y="2976880"/>
            <a:ext cx="750228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2FFD9-B3C7-4210-A7D9-E0EDCFE0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ne pensiamo personalmente noi?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1D8D94-91E6-4D79-B046-03D94729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" b="1727"/>
          <a:stretch/>
        </p:blipFill>
        <p:spPr>
          <a:xfrm>
            <a:off x="6776186" y="2388258"/>
            <a:ext cx="3960268" cy="287768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979C8D-7E28-4436-B320-35246AEAD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27" r="13052" b="3249"/>
          <a:stretch/>
        </p:blipFill>
        <p:spPr>
          <a:xfrm rot="16200000">
            <a:off x="-238308" y="2892271"/>
            <a:ext cx="3695833" cy="25891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E8B51B0-E743-4ED0-9D78-72F1BF4FE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" r="15204" b="2195"/>
          <a:stretch/>
        </p:blipFill>
        <p:spPr>
          <a:xfrm rot="16200000">
            <a:off x="3041593" y="2796003"/>
            <a:ext cx="3597193" cy="27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3EA89-DC2B-42C8-8AC6-545F7021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Impatto sulla QOL; ansia e depressione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D4400B-7573-4304-AE2D-37F7CF2D6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00" y="1848159"/>
            <a:ext cx="7059010" cy="23911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7C4F47-6054-4459-97FA-A35506E62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41" y="4239268"/>
            <a:ext cx="703995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AA256-2ECD-463D-A457-D1D7EB23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Depressione ed Ansia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346EF50-D10E-4DD2-8D17-86AFBF2C0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090" y="2286000"/>
            <a:ext cx="8678254" cy="1259747"/>
          </a:xfrm>
          <a:prstGeom prst="rect">
            <a:avLst/>
          </a:prstGeom>
        </p:spPr>
      </p:pic>
      <p:pic>
        <p:nvPicPr>
          <p:cNvPr id="1026" name="Picture 2" descr="Inside Out 2 visto dagli studi Pixar di San Francisco: ecco com'è nata Ansia  | Vogue Italia">
            <a:extLst>
              <a:ext uri="{FF2B5EF4-FFF2-40B4-BE49-F238E27FC236}">
                <a16:creationId xmlns:a16="http://schemas.microsoft.com/office/drawing/2014/main" id="{F445337D-50B2-4B4B-A4DA-0D02E613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81" y="3301907"/>
            <a:ext cx="1904029" cy="28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Out: Perché la Tristezza è Fondamentale - Psicologo Milano | Dott.  Antonio Fresco">
            <a:extLst>
              <a:ext uri="{FF2B5EF4-FFF2-40B4-BE49-F238E27FC236}">
                <a16:creationId xmlns:a16="http://schemas.microsoft.com/office/drawing/2014/main" id="{A0260305-AD1D-4A37-9564-24A5B16A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9" y="4381508"/>
            <a:ext cx="3419811" cy="17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46BCC7-CF5B-4156-A34C-D209D6FE7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38" y="4795520"/>
            <a:ext cx="5823024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C88CB-557C-458D-A14E-6D449701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…Impatto sulla immagine corporea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62BFBA-7907-49EE-A0B5-F4343F5D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53" y="1866397"/>
            <a:ext cx="5356142" cy="20248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6AE751-8C83-4C8F-8900-088760C9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56" y="1901957"/>
            <a:ext cx="5725324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16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411</TotalTime>
  <Words>1153</Words>
  <Application>Microsoft Office PowerPoint</Application>
  <PresentationFormat>Widescreen</PresentationFormat>
  <Paragraphs>77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Calibri</vt:lpstr>
      <vt:lpstr>Wingdings</vt:lpstr>
      <vt:lpstr>RetrospectVTI</vt:lpstr>
      <vt:lpstr>RUOLO DELLA CHIRURGIA PLASTICA NEL CALO PONDERALE DOPO CHIRURGIA BARIATRICA</vt:lpstr>
      <vt:lpstr>Che ruolo ha la chirurgia plastica nel calo ponderale</vt:lpstr>
      <vt:lpstr>La chirurgia plastica gioca un ruolo di mantenimento del peso nel tempo nel paziente post bariatrico  </vt:lpstr>
      <vt:lpstr>L’addominoplastica correla con una maggiore stabilità di peso nel paziente post bariatrico </vt:lpstr>
      <vt:lpstr>La chirurgia plastica potrebbe non avere un impatto diretto nel mantenimento del peso corporeo </vt:lpstr>
      <vt:lpstr>Cosa ne pensiamo personalmente noi?</vt:lpstr>
      <vt:lpstr>Impatto sulla QOL; ansia e depressione </vt:lpstr>
      <vt:lpstr>Depressione ed Ansia</vt:lpstr>
      <vt:lpstr>…Impatto sulla immagine corporea</vt:lpstr>
      <vt:lpstr>… sulla attività fisica... </vt:lpstr>
      <vt:lpstr>… impatto su attività metabolica </vt:lpstr>
      <vt:lpstr>Cosa ci dicono le linee guida</vt:lpstr>
      <vt:lpstr> Importanza della Chirurgia Plastica</vt:lpstr>
      <vt:lpstr>Presentazione standard di PowerPoint</vt:lpstr>
      <vt:lpstr>Conclusioni </vt:lpstr>
      <vt:lpstr>Grazie per la cortese 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Yuri Cempellin</cp:lastModifiedBy>
  <cp:revision>47</cp:revision>
  <dcterms:created xsi:type="dcterms:W3CDTF">2022-02-27T17:36:31Z</dcterms:created>
  <dcterms:modified xsi:type="dcterms:W3CDTF">2025-05-05T09:38:00Z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